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6"/>
  </p:notesMasterIdLst>
  <p:sldIdLst>
    <p:sldId id="328" r:id="rId2"/>
    <p:sldId id="361" r:id="rId3"/>
    <p:sldId id="360" r:id="rId4"/>
    <p:sldId id="357" r:id="rId5"/>
    <p:sldId id="362" r:id="rId6"/>
    <p:sldId id="314" r:id="rId7"/>
    <p:sldId id="368" r:id="rId8"/>
    <p:sldId id="310" r:id="rId9"/>
    <p:sldId id="364" r:id="rId10"/>
    <p:sldId id="365" r:id="rId11"/>
    <p:sldId id="366" r:id="rId12"/>
    <p:sldId id="369" r:id="rId13"/>
    <p:sldId id="370" r:id="rId14"/>
    <p:sldId id="346" r:id="rId15"/>
  </p:sldIdLst>
  <p:sldSz cx="12192000" cy="6858000"/>
  <p:notesSz cx="6858000" cy="9144000"/>
  <p:embeddedFontLst>
    <p:embeddedFont>
      <p:font typeface="Calibri Light" panose="020F0302020204030204" pitchFamily="34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61"/>
            <p14:sldId id="360"/>
            <p14:sldId id="357"/>
            <p14:sldId id="362"/>
            <p14:sldId id="314"/>
            <p14:sldId id="368"/>
            <p14:sldId id="310"/>
            <p14:sldId id="364"/>
            <p14:sldId id="365"/>
            <p14:sldId id="366"/>
            <p14:sldId id="369"/>
            <p14:sldId id="370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ra" initials="V" lastIdx="1" clrIdx="0">
    <p:extLst>
      <p:ext uri="{19B8F6BF-5375-455C-9EA6-DF929625EA0E}">
        <p15:presenceInfo xmlns:p15="http://schemas.microsoft.com/office/powerpoint/2012/main" userId="Valer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FFFFFF"/>
    <a:srgbClr val="000000"/>
    <a:srgbClr val="176DEA"/>
    <a:srgbClr val="434343"/>
    <a:srgbClr val="D4E6FF"/>
    <a:srgbClr val="232323"/>
    <a:srgbClr val="D4E5FE"/>
    <a:srgbClr val="EAEAEA"/>
    <a:srgbClr val="F83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4"/>
    <p:restoredTop sz="81867" autoAdjust="0"/>
  </p:normalViewPr>
  <p:slideViewPr>
    <p:cSldViewPr snapToGrid="0" snapToObjects="1">
      <p:cViewPr>
        <p:scale>
          <a:sx n="100" d="100"/>
          <a:sy n="100" d="100"/>
        </p:scale>
        <p:origin x="1230" y="72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Добрый</a:t>
            </a:r>
            <a:r>
              <a:rPr lang="ru-RU" baseline="0" dirty="0" smtClean="0"/>
              <a:t> день, уважаемая комиссия. Тема моей выпускной работы – разработка метода интеграции больших языковых моделей средствами </a:t>
            </a:r>
            <a:r>
              <a:rPr lang="en-US" baseline="0" dirty="0" smtClean="0"/>
              <a:t>REST API </a:t>
            </a:r>
            <a:r>
              <a:rPr lang="ru-RU" baseline="0" dirty="0" smtClean="0"/>
              <a:t>для управления виртуальными агентами в </a:t>
            </a:r>
            <a:r>
              <a:rPr lang="en-US" baseline="0" dirty="0" smtClean="0"/>
              <a:t>Unreal Engine 5</a:t>
            </a:r>
            <a:r>
              <a:rPr lang="ru-RU" baseline="0" dirty="0" smtClean="0"/>
              <a:t>. (версия движка 5.2.1)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107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моем проекте есть два агента: крокодил и зебра. У каждого из них есть параметры, такие как очки здоровья 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health point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сытость 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satiety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энергия 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температура и максимальная скорость передвижения. Зебра дополнительно имеет характеристику жажды, а крокодил может таскать с собой ветку из леса. Над моделями агентов расположен 3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информацией в виде полосы прогресса и круглых слайдеров, а также текстовых полей. Также у них есть параллелепипеды под ногами, которые определяют местоположение агента при контакте с блоком. Дополнительно, персонажи имеют сферы разных радиусов для расчета коллизий между ними.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0678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течение жизнедеятельности агента его параметры медленно убывают каждый тик внутреннего таймера. Если множество характеристик не в норме, здоровье агента будет уменьшаться. При здоровья меньше 0, агент умрёт, его объект будет уничтожен.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Зебра может восстановить жажду на блоке воду, отдыхать на любом блоке, кроме воды; и есть, находясь в регионе равнин. Крокодил способен отдыхать только в своём гнезде, питаться он может только при успешной охоте – если сфера крокодила пересекла сферу зебры – при этом объект зебры уничтожается в мире, а крокодил пополняет сытость. Любой агент может отправиться в случайное место на карте или в определённую зону. Только крокодил может начать следовать за ближайшей зеброй. Зебры быстрее крокодилов, на них не действуют ограничения максимальной скорости от регионов. Однако крокодил может улучшить гнездо и получить бонусы к скорости с помощью веток из леса.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59006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При успешном ответе каждый агент фильтрует ответ от модели, получая свои команды. Если команды нет в списке разрешённых действий, агент идёт в случайную область. После каждого действия для агента может быть сформирована подсказка для следующего запроса. Например, если модель неправильно задала действие для агента – в подсказку запишутся все возможные команды для данного агента. Или, если модель пытается восстановить агенту параметр, значение которого максимум, подсказка предложит модели выбрать другое действие.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2748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Проект тестировался на разных ПК. Результаты представлены на слайде.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Офлайн модели: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Gemma7B, LLama3-7B, LLama2-7B.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Быстрее всех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llama3,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но у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Gemma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большая часть ответов затрагивала все имена агентов (ллама3 иногда ходила только для зебр или крокодилов). При этом, если использовать онлайн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LLM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то среднее время ответа будет 4-6 секунд.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GPT 3.5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сразу понял особенность крокодилов и единственный, кто смог улучшить гнездо.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90395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Итогом выпускной квалификационной работы стал проект, симулирующий деятельность виртуальных агентов в разнообразном мире под контролем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LLM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модели. Выполненные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задачи – проектирование трёхмерной сцены из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Instanced Static Mesh Component)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кубов и других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-ей.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Созданы различные виртуальные агенты с анимациями. Проведены тесты на разных ПК. Проанализированы локальные, онлайн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LLM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качество ответов от изменения их параметров. Выяснено, что техника «промпт-инжиниринга» очень важна, как и система подсказок. </a:t>
            </a:r>
          </a:p>
          <a:p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заключение хотелось бы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сказать, что разработанный инструмент годится для тестирования новых LLM на предмет их развития и возможности генерации разумных решений.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131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Требуется</a:t>
            </a:r>
            <a:r>
              <a:rPr lang="ru-RU" baseline="0" dirty="0" smtClean="0"/>
              <a:t> разработать симуляцию с виртуальными агентами, которые имеют различные внутренние параметры. За управление агентов отвечает большая языковая модель, общение с которой происходит через стороннее приложение по </a:t>
            </a:r>
            <a:r>
              <a:rPr lang="en-US" baseline="0" dirty="0" smtClean="0"/>
              <a:t>REST API (Ollama).</a:t>
            </a:r>
            <a:r>
              <a:rPr lang="ru-RU" baseline="0" dirty="0" smtClean="0"/>
              <a:t> Также необходимо в пошаговом режиме синхронизировать действия агентов между собой и ответами от </a:t>
            </a:r>
            <a:r>
              <a:rPr lang="en-US" baseline="0" dirty="0" smtClean="0"/>
              <a:t>LLM</a:t>
            </a:r>
            <a:r>
              <a:rPr lang="ru-RU" baseline="0" dirty="0" smtClean="0"/>
              <a:t>.</a:t>
            </a:r>
            <a:endParaRPr lang="ru-RU" dirty="0" smtClean="0"/>
          </a:p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250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Актуальность работы.</a:t>
            </a:r>
            <a:r>
              <a:rPr lang="ru-RU" baseline="0" dirty="0" smtClean="0"/>
              <a:t> </a:t>
            </a:r>
            <a:r>
              <a:rPr lang="ru-RU" dirty="0" smtClean="0"/>
              <a:t>Большие языковые модели появились</a:t>
            </a:r>
            <a:r>
              <a:rPr lang="ru-RU" baseline="0" dirty="0" smtClean="0"/>
              <a:t> в 2018 году, и с тех пор всё лучше справляются с широким спектром задач без предварительного обучения. В </a:t>
            </a:r>
            <a:r>
              <a:rPr lang="en-US" baseline="0" dirty="0" smtClean="0"/>
              <a:t>Epic Game MarketPlace –</a:t>
            </a:r>
            <a:r>
              <a:rPr lang="ru-RU" baseline="0" dirty="0" smtClean="0"/>
              <a:t> основном рынке приложений на </a:t>
            </a:r>
            <a:r>
              <a:rPr lang="en-US" baseline="0" dirty="0" smtClean="0"/>
              <a:t>Unreal Engine –</a:t>
            </a:r>
            <a:r>
              <a:rPr lang="ru-RU" baseline="0" dirty="0" smtClean="0"/>
              <a:t> в настоящий момент представлено небольшое количество решений для интеграции </a:t>
            </a:r>
            <a:r>
              <a:rPr lang="en-US" baseline="0" dirty="0" smtClean="0"/>
              <a:t>LLM </a:t>
            </a:r>
            <a:r>
              <a:rPr lang="ru-RU" baseline="0" dirty="0" smtClean="0"/>
              <a:t>в движок. Также большинство проектов </a:t>
            </a:r>
            <a:r>
              <a:rPr lang="en-US" baseline="0" dirty="0" smtClean="0"/>
              <a:t>c</a:t>
            </a:r>
            <a:r>
              <a:rPr lang="ru-RU" baseline="0" dirty="0" smtClean="0"/>
              <a:t> </a:t>
            </a:r>
            <a:r>
              <a:rPr lang="en-US" baseline="0" dirty="0" smtClean="0"/>
              <a:t>LLM</a:t>
            </a:r>
            <a:r>
              <a:rPr lang="ru-RU" baseline="0" dirty="0" smtClean="0"/>
              <a:t> используют их в основном для творческих задач. </a:t>
            </a:r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3247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Первое важное</a:t>
            </a:r>
            <a:r>
              <a:rPr lang="ru-RU" baseline="0" dirty="0" smtClean="0"/>
              <a:t> определение – компьютерный или виртуальный агент. </a:t>
            </a:r>
            <a:r>
              <a:rPr lang="ru-RU" sz="1200" dirty="0" smtClean="0">
                <a:solidFill>
                  <a:schemeClr val="bg1"/>
                </a:solidFill>
              </a:rPr>
              <a:t>Виртуальный</a:t>
            </a:r>
            <a:r>
              <a:rPr lang="ru-RU" sz="1200" baseline="0" dirty="0" smtClean="0">
                <a:solidFill>
                  <a:schemeClr val="bg1"/>
                </a:solidFill>
              </a:rPr>
              <a:t> </a:t>
            </a:r>
            <a:r>
              <a:rPr lang="ru-RU" sz="1200" dirty="0" smtClean="0">
                <a:solidFill>
                  <a:schemeClr val="bg1"/>
                </a:solidFill>
              </a:rPr>
              <a:t>агент - это автономная сущность, которая действует в окружающей среде и наблюдает за ней. </a:t>
            </a:r>
            <a:r>
              <a:rPr lang="ru-RU" sz="1200" dirty="0" smtClean="0">
                <a:solidFill>
                  <a:schemeClr val="bg1"/>
                </a:solidFill>
              </a:rPr>
              <a:t>Агент смотрит </a:t>
            </a:r>
            <a:r>
              <a:rPr lang="ru-RU" sz="1200" dirty="0" smtClean="0">
                <a:solidFill>
                  <a:schemeClr val="bg1"/>
                </a:solidFill>
              </a:rPr>
              <a:t>на внешние параметры,</a:t>
            </a:r>
            <a:r>
              <a:rPr lang="ru-RU" sz="1200" baseline="0" dirty="0" smtClean="0">
                <a:solidFill>
                  <a:schemeClr val="bg1"/>
                </a:solidFill>
              </a:rPr>
              <a:t> на внутренние, </a:t>
            </a:r>
            <a:r>
              <a:rPr lang="ru-RU" sz="1200" baseline="0" dirty="0" smtClean="0">
                <a:solidFill>
                  <a:schemeClr val="bg1"/>
                </a:solidFill>
              </a:rPr>
              <a:t>проводит </a:t>
            </a:r>
            <a:r>
              <a:rPr lang="ru-RU" sz="1200" baseline="0" dirty="0" smtClean="0">
                <a:solidFill>
                  <a:schemeClr val="bg1"/>
                </a:solidFill>
              </a:rPr>
              <a:t>анализ и </a:t>
            </a:r>
            <a:r>
              <a:rPr lang="ru-RU" sz="1200" baseline="0" dirty="0" smtClean="0">
                <a:solidFill>
                  <a:schemeClr val="bg1"/>
                </a:solidFill>
              </a:rPr>
              <a:t>принимает </a:t>
            </a:r>
            <a:r>
              <a:rPr lang="ru-RU" sz="1200" baseline="0" dirty="0" smtClean="0">
                <a:solidFill>
                  <a:schemeClr val="bg1"/>
                </a:solidFill>
              </a:rPr>
              <a:t>своё решение.</a:t>
            </a:r>
            <a:endParaRPr lang="ru-RU" sz="1200" spc="0" dirty="0" smtClean="0">
              <a:solidFill>
                <a:schemeClr val="bg1"/>
              </a:solidFill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642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Второе </a:t>
            </a:r>
            <a:r>
              <a:rPr lang="ru-RU" dirty="0" smtClean="0"/>
              <a:t>важное</a:t>
            </a:r>
            <a:r>
              <a:rPr lang="ru-RU" baseline="0" dirty="0" smtClean="0"/>
              <a:t> определение – </a:t>
            </a:r>
            <a:r>
              <a:rPr lang="ru-RU" baseline="0" dirty="0" smtClean="0"/>
              <a:t>большая языковая модель или </a:t>
            </a:r>
            <a:r>
              <a:rPr lang="en-US" baseline="0" dirty="0" smtClean="0"/>
              <a:t>LLM</a:t>
            </a:r>
            <a:r>
              <a:rPr lang="ru-RU" baseline="0" dirty="0" smtClean="0"/>
              <a:t>. </a:t>
            </a:r>
            <a:r>
              <a:rPr lang="ru-RU" sz="1200" dirty="0" smtClean="0">
                <a:solidFill>
                  <a:schemeClr val="bg1"/>
                </a:solidFill>
              </a:rPr>
              <a:t>Это нейросеть с огромным</a:t>
            </a:r>
            <a:r>
              <a:rPr lang="ru-RU" sz="1200" baseline="0" dirty="0" smtClean="0">
                <a:solidFill>
                  <a:schemeClr val="bg1"/>
                </a:solidFill>
              </a:rPr>
              <a:t> числом параметров (весовыми коэффициентами), которую обучили на большом количестве данных. Модели работают с естественным языком.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Несмотря на огромное возможности, внутренняя работа LLM остается загадкой. Они оперируют миллиардами параметров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их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взаимодействие между собой не до конца понятно.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7986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Принцип работы </a:t>
            </a:r>
            <a:r>
              <a:rPr lang="en-US" dirty="0" smtClean="0"/>
              <a:t>LLM. </a:t>
            </a:r>
            <a:r>
              <a:rPr lang="ru-RU" dirty="0" smtClean="0"/>
              <a:t>Для начала введём</a:t>
            </a:r>
            <a:r>
              <a:rPr lang="ru-RU" baseline="0" dirty="0" smtClean="0"/>
              <a:t> понятие токен. Токен – минимальная единица текста, например, слово, словосочетание, знак препинания. Принцип генерации текста состоит в следующем: модель получает на вход текст или «промпт», разбивает его на токены; затем она предсказывает один токен и полученный текст снова загружается на вход модели. Так происходит до тех пор, пока не будет сгенерирован ответ.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548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Механизм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взаимодействия с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LLM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следующий:</a:t>
            </a:r>
            <a:r>
              <a:rPr lang="en-US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модель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получает системный запрос с правилами симуляции, 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после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старта приложения каждый раунд собирается информация со всех виртуальных агентов. Затем формируется большой запрос с текущим состоянием симуляции, он отправляется с помощью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POST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запроса. Также создаются 2 события-обработчика, которые принимают успешный и неуспешный ответ, соответственно. При неудачном ответе формируется новый запрос с прежней информацией о симуляции. При успешном ответе симуляция продолжается.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3498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452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Поле состоит из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Instanced Static Mesh Component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кубов, символизирующих определённую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природную зону или биом. Каждый блок – наследник класса от базового куба. К некоторым блокам дополнительно генерируется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 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дополнительного объекта (растение или камень).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Каждый регион имеет свою температуру и максимальную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скорость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передвижения по ней. Генерируется поле на основе двумерного массива строк, где за определённым символов закреплён тип блока 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если встречается неизвестный символ,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куб не появится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Такой подход позволяет создавать различные карты разнообразных форм. </a:t>
            </a:r>
            <a:b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Инстансинг геометрии (дублирование геометрии) – подход, позволяющий отрисовывать множество копий одного и того же 3d-объекта за один проход.</a:t>
            </a: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Основная цель </a:t>
            </a:r>
            <a:r>
              <a:rPr lang="ru-RU" sz="12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инстансинга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понижение количества вызовов </a:t>
            </a:r>
            <a:r>
              <a:rPr lang="ru-RU" sz="12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отрисовки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Каждая копия объекта называется </a:t>
            </a:r>
            <a:r>
              <a:rPr lang="ru-RU" sz="1200" i="1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инстансом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4818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3" y="2420471"/>
            <a:ext cx="8518642" cy="2259104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метода интеграции больших языковых моделей (</a:t>
            </a:r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LLM)</a:t>
            </a:r>
            <a:r>
              <a:rPr lang="ru-RU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средствами </a:t>
            </a:r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 API </a:t>
            </a:r>
            <a:r>
              <a:rPr lang="ru-RU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управления виртуальными агентами в </a:t>
            </a:r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Unreal Engine 5</a:t>
            </a:r>
            <a:endParaRPr lang="ru-RU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378750"/>
            <a:ext cx="11211339" cy="65324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Московский государственный технический университет им. Н.Э. Баумана</a:t>
            </a:r>
          </a:p>
        </p:txBody>
      </p:sp>
      <p:sp>
        <p:nvSpPr>
          <p:cNvPr id="5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463433" y="5316027"/>
            <a:ext cx="4575292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Докладчик: Больных А. С., РК6-84Б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148;p4">
            <a:extLst>
              <a:ext uri="{FF2B5EF4-FFF2-40B4-BE49-F238E27FC236}">
                <a16:creationId xmlns:a16="http://schemas.microsoft.com/office/drawing/2014/main" xmlns="" id="{1ACA377B-88E6-A0DA-ED2F-E0BCDFBD3239}"/>
              </a:ext>
            </a:extLst>
          </p:cNvPr>
          <p:cNvSpPr/>
          <p:nvPr/>
        </p:nvSpPr>
        <p:spPr>
          <a:xfrm>
            <a:off x="463433" y="5880014"/>
            <a:ext cx="4575292" cy="362774"/>
          </a:xfrm>
          <a:prstGeom prst="roundRect">
            <a:avLst>
              <a:gd name="adj" fmla="val 23817"/>
            </a:avLst>
          </a:prstGeom>
          <a:solidFill>
            <a:srgbClr val="D4E5FE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Руководитель: Витюков Ф. А</a:t>
            </a:r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2343150" y="-3557"/>
            <a:ext cx="9848850" cy="684392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2343150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43701" y="669812"/>
            <a:ext cx="2255748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компьютерных агентов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3875" y="1098377"/>
            <a:ext cx="3572252" cy="332068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9639" y="1105476"/>
            <a:ext cx="3708647" cy="3320685"/>
          </a:xfrm>
          <a:prstGeom prst="rect">
            <a:avLst/>
          </a:prstGeom>
        </p:spPr>
      </p:pic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3086978" y="4738385"/>
            <a:ext cx="3893967" cy="390525"/>
            <a:chOff x="763212" y="663388"/>
            <a:chExt cx="2410293" cy="1167720"/>
          </a:xfrm>
        </p:grpSpPr>
        <p:sp>
          <p:nvSpPr>
            <p:cNvPr id="16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Виртуальный агент «Крокодил»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7983017" y="4752369"/>
            <a:ext cx="3893967" cy="390525"/>
            <a:chOff x="763212" y="663388"/>
            <a:chExt cx="2410293" cy="1167720"/>
          </a:xfrm>
        </p:grpSpPr>
        <p:sp>
          <p:nvSpPr>
            <p:cNvPr id="19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Виртуальный агент «Зебра»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-326735" y="1997858"/>
            <a:ext cx="30881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Модели и компоненты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44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2343150" y="-3557"/>
            <a:ext cx="9848850" cy="684392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2343150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43701" y="669812"/>
            <a:ext cx="2255748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компьютерных агентов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-372490" y="2099325"/>
            <a:ext cx="30881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Правила симуляции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112" y="378507"/>
            <a:ext cx="3423885" cy="2706268"/>
          </a:xfrm>
          <a:prstGeom prst="rect">
            <a:avLst/>
          </a:prstGeom>
        </p:spPr>
      </p:pic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3050986" y="3223141"/>
            <a:ext cx="3104135" cy="390525"/>
            <a:chOff x="763212" y="663388"/>
            <a:chExt cx="2410293" cy="1167720"/>
          </a:xfrm>
        </p:grpSpPr>
        <p:sp>
          <p:nvSpPr>
            <p:cNvPr id="22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Крокодил отдыхает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5640" y="3820248"/>
            <a:ext cx="3909738" cy="1912288"/>
          </a:xfrm>
          <a:prstGeom prst="rect">
            <a:avLst/>
          </a:prstGeom>
        </p:spPr>
      </p:pic>
      <p:grpSp>
        <p:nvGrpSpPr>
          <p:cNvPr id="24" name="Группа 23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2771764" y="5939118"/>
            <a:ext cx="3797489" cy="667523"/>
            <a:chOff x="763212" y="663388"/>
            <a:chExt cx="2410293" cy="1995980"/>
          </a:xfrm>
        </p:grpSpPr>
        <p:sp>
          <p:nvSpPr>
            <p:cNvPr id="25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31754" y="726755"/>
              <a:ext cx="2331138" cy="19326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Крокодил</a:t>
              </a:r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успешно поохотился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1778" y="378507"/>
            <a:ext cx="3886095" cy="2706268"/>
          </a:xfrm>
          <a:prstGeom prst="rect">
            <a:avLst/>
          </a:prstGeom>
        </p:spPr>
      </p:pic>
      <p:grpSp>
        <p:nvGrpSpPr>
          <p:cNvPr id="27" name="Группа 26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7967903" y="3238499"/>
            <a:ext cx="3340568" cy="390525"/>
            <a:chOff x="763212" y="663388"/>
            <a:chExt cx="2410293" cy="1167720"/>
          </a:xfrm>
        </p:grpSpPr>
        <p:sp>
          <p:nvSpPr>
            <p:cNvPr id="28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Крокодил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добывает ветку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0" name="Рисунок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6737" y="3775225"/>
            <a:ext cx="3056173" cy="1989396"/>
          </a:xfrm>
          <a:prstGeom prst="rect">
            <a:avLst/>
          </a:prstGeom>
        </p:spPr>
      </p:pic>
      <p:grpSp>
        <p:nvGrpSpPr>
          <p:cNvPr id="30" name="Группа 29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7676080" y="5910823"/>
            <a:ext cx="3797489" cy="390525"/>
            <a:chOff x="763212" y="663388"/>
            <a:chExt cx="2410293" cy="1167720"/>
          </a:xfrm>
        </p:grpSpPr>
        <p:sp>
          <p:nvSpPr>
            <p:cNvPr id="31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Зебра утоляет жажду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626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-1" y="1"/>
            <a:ext cx="3443891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26092" y="657018"/>
            <a:ext cx="3417798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Обработка ответов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3733801" y="895350"/>
            <a:ext cx="2362200" cy="199072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4243386" y="1536769"/>
            <a:ext cx="14478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LLM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4826" y="3886666"/>
            <a:ext cx="1781175" cy="170497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0706" y="3382415"/>
            <a:ext cx="1924050" cy="1524000"/>
          </a:xfrm>
          <a:prstGeom prst="rect">
            <a:avLst/>
          </a:prstGeom>
        </p:spPr>
      </p:pic>
      <p:sp>
        <p:nvSpPr>
          <p:cNvPr id="21" name="Блок-схема: узел 20"/>
          <p:cNvSpPr/>
          <p:nvPr/>
        </p:nvSpPr>
        <p:spPr>
          <a:xfrm>
            <a:off x="8753779" y="1221626"/>
            <a:ext cx="1552575" cy="142875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Spawner</a:t>
            </a:r>
            <a:endParaRPr lang="ru-RU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9112868" y="1751335"/>
            <a:ext cx="924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VaRest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Стрелка вверх 22"/>
          <p:cNvSpPr/>
          <p:nvPr/>
        </p:nvSpPr>
        <p:spPr>
          <a:xfrm rot="5400000">
            <a:off x="7252810" y="602502"/>
            <a:ext cx="334940" cy="2666998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>
            <a:off x="5592075" y="1260340"/>
            <a:ext cx="34048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{Crocodile_0 “drink”, </a:t>
            </a:r>
            <a:b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Zebra_1 “drink”}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Стрелка вверх 24"/>
          <p:cNvSpPr/>
          <p:nvPr/>
        </p:nvSpPr>
        <p:spPr>
          <a:xfrm rot="14230279">
            <a:off x="7237477" y="1702657"/>
            <a:ext cx="334940" cy="3269609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Стрелка вверх 25"/>
          <p:cNvSpPr/>
          <p:nvPr/>
        </p:nvSpPr>
        <p:spPr>
          <a:xfrm rot="9111960">
            <a:off x="9975870" y="2621637"/>
            <a:ext cx="334940" cy="789413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 26"/>
          <p:cNvSpPr/>
          <p:nvPr/>
        </p:nvSpPr>
        <p:spPr>
          <a:xfrm>
            <a:off x="3428585" y="5515014"/>
            <a:ext cx="388529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Name=Zebra_1</a:t>
            </a:r>
            <a:b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action=“drink” (thirst=45</a:t>
            </a:r>
            <a:r>
              <a:rPr lang="en-US" sz="1600" dirty="0" smtClean="0">
                <a:cs typeface="Arial" panose="020B0604020202020204" pitchFamily="34" charset="0"/>
              </a:rPr>
              <a:t>-&gt;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100)</a:t>
            </a:r>
            <a:b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Hint: character called Zebra_1 restored thirst, try restore other parameters</a:t>
            </a:r>
            <a:endParaRPr lang="ru-RU" sz="16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Прямоугольник 27"/>
          <p:cNvSpPr/>
          <p:nvPr/>
        </p:nvSpPr>
        <p:spPr>
          <a:xfrm>
            <a:off x="8306706" y="5017594"/>
            <a:ext cx="388529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Name=Crocodile_0</a:t>
            </a:r>
            <a:b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action=“invalid_answer”</a:t>
            </a:r>
            <a:r>
              <a:rPr lang="en-US" sz="1600" dirty="0" smtClean="0">
                <a:cs typeface="Arial" panose="020B0604020202020204" pitchFamily="34" charset="0"/>
              </a:rPr>
              <a:t>-&gt;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”go_random”</a:t>
            </a:r>
            <a:b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Hint: you typed wrong action for character called Crocodile_0, so he moved to random location. Here are all possible moves [allowed_moves]</a:t>
            </a:r>
            <a:endParaRPr lang="ru-RU" sz="16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05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-1" y="1"/>
            <a:ext cx="3443891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rial" panose="020B0604020202020204" pitchFamily="34" charset="0"/>
              <a:ea typeface="Roboto Medium"/>
              <a:cs typeface="Arial" panose="020B0604020202020204" pitchFamily="34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26092" y="657018"/>
            <a:ext cx="3417798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Тестирование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443890" y="485568"/>
            <a:ext cx="6096000" cy="544251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Процессор</a:t>
            </a: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Intel(R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Core(TM) i5-2400 CPU @ 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3.30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GHz</a:t>
            </a:r>
            <a:endParaRPr lang="ru-RU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Оперативная </a:t>
            </a: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память 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16,0 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ГБ 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Видеокарта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NVIDIA GeForce GTX 1050 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</a:t>
            </a: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4 </a:t>
            </a: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ГБ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Тип системы 64-разрядная 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операционная система, процессор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</a:t>
            </a: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64</a:t>
            </a:r>
            <a:b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ru-RU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Процессор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Intel(R) Core(TM) i7-7700K @ 4.50 GHz</a:t>
            </a:r>
            <a:endParaRPr lang="ru-RU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Оперативная </a:t>
            </a: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память 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16,0 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ГБ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Видеокарта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NVIDIA GeForce RTX 3060 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</a:t>
            </a: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8 ГБ</a:t>
            </a:r>
            <a:endParaRPr lang="ru-RU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Тип </a:t>
            </a: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системы 64-разрядная 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операционная система, процессор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64</a:t>
            </a:r>
            <a:endParaRPr lang="ru-RU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xmlns="" id="{009AA618-CFEA-0255-A126-20DBAF21D18C}"/>
              </a:ext>
            </a:extLst>
          </p:cNvPr>
          <p:cNvGrpSpPr/>
          <p:nvPr/>
        </p:nvGrpSpPr>
        <p:grpSpPr>
          <a:xfrm>
            <a:off x="9539890" y="991970"/>
            <a:ext cx="2537810" cy="1036855"/>
            <a:chOff x="4726300" y="2698562"/>
            <a:chExt cx="5231751" cy="923102"/>
          </a:xfrm>
        </p:grpSpPr>
        <p:sp>
          <p:nvSpPr>
            <p:cNvPr id="19" name="Google Shape;69;p3">
              <a:extLst>
                <a:ext uri="{FF2B5EF4-FFF2-40B4-BE49-F238E27FC236}">
                  <a16:creationId xmlns:a16="http://schemas.microsoft.com/office/drawing/2014/main" xmlns="" id="{35773324-E961-91D9-7F45-B59259AEAECD}"/>
                </a:ext>
              </a:extLst>
            </p:cNvPr>
            <p:cNvSpPr txBox="1"/>
            <p:nvPr/>
          </p:nvSpPr>
          <p:spPr>
            <a:xfrm>
              <a:off x="4809827" y="2698562"/>
              <a:ext cx="5148224" cy="1694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 smtClean="0">
                  <a:solidFill>
                    <a:srgbClr val="4169E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Время ответа </a:t>
              </a:r>
              <a:r>
                <a:rPr lang="en-US" sz="1600" dirty="0" smtClean="0">
                  <a:solidFill>
                    <a:srgbClr val="4169E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</a:t>
              </a:r>
              <a:endParaRPr sz="1600" dirty="0">
                <a:solidFill>
                  <a:srgbClr val="4169E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xmlns="" id="{7D140770-C322-F380-B4B5-020CC206E1E6}"/>
                </a:ext>
              </a:extLst>
            </p:cNvPr>
            <p:cNvGrpSpPr/>
            <p:nvPr/>
          </p:nvGrpSpPr>
          <p:grpSpPr>
            <a:xfrm>
              <a:off x="4726300" y="2923614"/>
              <a:ext cx="4839030" cy="698050"/>
              <a:chOff x="763209" y="663388"/>
              <a:chExt cx="3797419" cy="579820"/>
            </a:xfrm>
          </p:grpSpPr>
          <p:sp>
            <p:nvSpPr>
              <p:cNvPr id="29" name="Google Shape;82;p10">
                <a:extLst>
                  <a:ext uri="{FF2B5EF4-FFF2-40B4-BE49-F238E27FC236}">
                    <a16:creationId xmlns:a16="http://schemas.microsoft.com/office/drawing/2014/main" xmlns="" id="{BE7C2838-B525-1256-26AB-C7B13E6D7050}"/>
                  </a:ext>
                </a:extLst>
              </p:cNvPr>
              <p:cNvSpPr/>
              <p:nvPr/>
            </p:nvSpPr>
            <p:spPr>
              <a:xfrm>
                <a:off x="763209" y="663388"/>
                <a:ext cx="3797419" cy="579820"/>
              </a:xfrm>
              <a:prstGeom prst="roundRect">
                <a:avLst>
                  <a:gd name="adj" fmla="val 10217"/>
                </a:avLst>
              </a:prstGeom>
              <a:solidFill>
                <a:srgbClr val="D4E5FE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rial" panose="020B0604020202020204" pitchFamily="34" charset="0"/>
                  <a:ea typeface="Roboto Medium"/>
                  <a:cs typeface="Arial" panose="020B0604020202020204" pitchFamily="34" charset="0"/>
                  <a:sym typeface="Roboto Medium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4D90775D-F015-471E-48B6-2D1862DF9554}"/>
                  </a:ext>
                </a:extLst>
              </p:cNvPr>
              <p:cNvSpPr txBox="1"/>
              <p:nvPr/>
            </p:nvSpPr>
            <p:spPr>
              <a:xfrm>
                <a:off x="1558012" y="762250"/>
                <a:ext cx="2207811" cy="3359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 smtClean="0">
                    <a:solidFill>
                      <a:srgbClr val="434343"/>
                    </a:solidFill>
                    <a:latin typeface="Arial" panose="020B0604020202020204" pitchFamily="34" charset="0"/>
                    <a:ea typeface="Roboto Medium"/>
                    <a:cs typeface="Arial" panose="020B0604020202020204" pitchFamily="34" charset="0"/>
                    <a:sym typeface="Roboto"/>
                  </a:rPr>
                  <a:t>От 25 сек. до 1 мин. 30 сек.</a:t>
                </a:r>
                <a:endParaRPr lang="ru-RU" sz="1400" dirty="0">
                  <a:solidFill>
                    <a:srgbClr val="434343"/>
                  </a:solidFill>
                  <a:latin typeface="Arial" panose="020B0604020202020204" pitchFamily="34" charset="0"/>
                  <a:ea typeface="Roboto Medium"/>
                  <a:cs typeface="Arial" panose="020B0604020202020204" pitchFamily="34" charset="0"/>
                  <a:sym typeface="Roboto Medium"/>
                </a:endParaRPr>
              </a:p>
            </p:txBody>
          </p:sp>
        </p:grpSp>
      </p:grp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xmlns="" id="{009AA618-CFEA-0255-A126-20DBAF21D18C}"/>
              </a:ext>
            </a:extLst>
          </p:cNvPr>
          <p:cNvGrpSpPr/>
          <p:nvPr/>
        </p:nvGrpSpPr>
        <p:grpSpPr>
          <a:xfrm>
            <a:off x="9580407" y="3878043"/>
            <a:ext cx="2497293" cy="850461"/>
            <a:chOff x="4726300" y="2698562"/>
            <a:chExt cx="5148225" cy="711355"/>
          </a:xfrm>
        </p:grpSpPr>
        <p:sp>
          <p:nvSpPr>
            <p:cNvPr id="32" name="Google Shape;69;p3">
              <a:extLst>
                <a:ext uri="{FF2B5EF4-FFF2-40B4-BE49-F238E27FC236}">
                  <a16:creationId xmlns:a16="http://schemas.microsoft.com/office/drawing/2014/main" xmlns="" id="{35773324-E961-91D9-7F45-B59259AEAECD}"/>
                </a:ext>
              </a:extLst>
            </p:cNvPr>
            <p:cNvSpPr txBox="1"/>
            <p:nvPr/>
          </p:nvSpPr>
          <p:spPr>
            <a:xfrm>
              <a:off x="4809827" y="2698562"/>
              <a:ext cx="5064698" cy="2059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 smtClean="0">
                  <a:solidFill>
                    <a:srgbClr val="4169E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Время ответа </a:t>
              </a:r>
              <a:r>
                <a:rPr lang="en-US" sz="1600" dirty="0" smtClean="0">
                  <a:solidFill>
                    <a:srgbClr val="4169E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</a:t>
              </a:r>
              <a:endParaRPr sz="1600" dirty="0">
                <a:solidFill>
                  <a:srgbClr val="4169E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3" name="Группа 32">
              <a:extLst>
                <a:ext uri="{FF2B5EF4-FFF2-40B4-BE49-F238E27FC236}">
                  <a16:creationId xmlns:a16="http://schemas.microsoft.com/office/drawing/2014/main" xmlns="" id="{7D140770-C322-F380-B4B5-020CC206E1E6}"/>
                </a:ext>
              </a:extLst>
            </p:cNvPr>
            <p:cNvGrpSpPr/>
            <p:nvPr/>
          </p:nvGrpSpPr>
          <p:grpSpPr>
            <a:xfrm>
              <a:off x="4726300" y="2923616"/>
              <a:ext cx="4839030" cy="486301"/>
              <a:chOff x="763209" y="663389"/>
              <a:chExt cx="3797419" cy="403935"/>
            </a:xfrm>
          </p:grpSpPr>
          <p:sp>
            <p:nvSpPr>
              <p:cNvPr id="34" name="Google Shape;82;p10">
                <a:extLst>
                  <a:ext uri="{FF2B5EF4-FFF2-40B4-BE49-F238E27FC236}">
                    <a16:creationId xmlns:a16="http://schemas.microsoft.com/office/drawing/2014/main" xmlns="" id="{BE7C2838-B525-1256-26AB-C7B13E6D7050}"/>
                  </a:ext>
                </a:extLst>
              </p:cNvPr>
              <p:cNvSpPr/>
              <p:nvPr/>
            </p:nvSpPr>
            <p:spPr>
              <a:xfrm>
                <a:off x="763209" y="663389"/>
                <a:ext cx="3797419" cy="403935"/>
              </a:xfrm>
              <a:prstGeom prst="roundRect">
                <a:avLst>
                  <a:gd name="adj" fmla="val 10217"/>
                </a:avLst>
              </a:prstGeom>
              <a:solidFill>
                <a:srgbClr val="D4E5FE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rial" panose="020B0604020202020204" pitchFamily="34" charset="0"/>
                  <a:ea typeface="Roboto Medium"/>
                  <a:cs typeface="Arial" panose="020B0604020202020204" pitchFamily="34" charset="0"/>
                  <a:sym typeface="Roboto Medium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xmlns="" id="{4D90775D-F015-471E-48B6-2D1862DF9554}"/>
                  </a:ext>
                </a:extLst>
              </p:cNvPr>
              <p:cNvSpPr txBox="1"/>
              <p:nvPr/>
            </p:nvSpPr>
            <p:spPr>
              <a:xfrm>
                <a:off x="1151621" y="768176"/>
                <a:ext cx="3020592" cy="2216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 smtClean="0">
                    <a:solidFill>
                      <a:srgbClr val="434343"/>
                    </a:solidFill>
                    <a:latin typeface="Arial" panose="020B0604020202020204" pitchFamily="34" charset="0"/>
                    <a:ea typeface="Roboto Medium"/>
                    <a:cs typeface="Arial" panose="020B0604020202020204" pitchFamily="34" charset="0"/>
                    <a:sym typeface="Roboto"/>
                  </a:rPr>
                  <a:t>От 3 сек. до 5 сек.</a:t>
                </a:r>
                <a:endParaRPr lang="ru-RU" sz="1400" dirty="0">
                  <a:solidFill>
                    <a:srgbClr val="434343"/>
                  </a:solidFill>
                  <a:latin typeface="Arial" panose="020B0604020202020204" pitchFamily="34" charset="0"/>
                  <a:ea typeface="Roboto Medium"/>
                  <a:cs typeface="Arial" panose="020B0604020202020204" pitchFamily="34" charset="0"/>
                  <a:sym typeface="Roboto Medium"/>
                </a:endParaRPr>
              </a:p>
            </p:txBody>
          </p:sp>
        </p:grpSp>
      </p:grpSp>
      <p:pic>
        <p:nvPicPr>
          <p:cNvPr id="4098" name="Picture 2" descr="Welcome Gemma - Google's new open LL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94" y="1319066"/>
            <a:ext cx="1950547" cy="149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490" y="3002605"/>
            <a:ext cx="2485002" cy="931876"/>
          </a:xfrm>
          <a:prstGeom prst="rect">
            <a:avLst/>
          </a:prstGeom>
        </p:spPr>
      </p:pic>
      <p:pic>
        <p:nvPicPr>
          <p:cNvPr id="4100" name="Picture 4" descr="Revolutionizing Custom AI: OpenAI's GPT-3.5 Turbo Fine-Tuning Unleashed!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44" y="4268757"/>
            <a:ext cx="1352981" cy="1127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8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647700" y="565231"/>
            <a:ext cx="11544300" cy="11304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Заключение</a:t>
            </a:r>
            <a:endParaRPr kumimoji="0" lang="ru-RU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647700" y="1813262"/>
            <a:ext cx="77343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Создана трёхмерная сцена из </a:t>
            </a: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ISMC 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кубов и других моделей;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Спроектированы персонажи </a:t>
            </a: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 различными 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характеристиками и поведением;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Интегрирован механизм взаимодействия с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 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 API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Проведены тесты на разных по мощности ПК;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Проанализировано влияние параметров моделей на результат их ответов;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Определены преимущества, недостатки локальных и онлайн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Выяснено, что для коррекции ответов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нужно эффективно использовать «промпт-инжиниринг».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4424020" y="133350"/>
            <a:ext cx="7458762" cy="659130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91130"/>
            <a:ext cx="4114800" cy="1749826"/>
          </a:xfrm>
        </p:spPr>
        <p:txBody>
          <a:bodyPr anchor="ctr">
            <a:no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 и </a:t>
            </a:r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задачи</a:t>
            </a:r>
            <a:endParaRPr lang="ru-RU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2E4DA01C-C797-BD6E-8575-27D1111699D4}"/>
              </a:ext>
            </a:extLst>
          </p:cNvPr>
          <p:cNvSpPr txBox="1">
            <a:spLocks/>
          </p:cNvSpPr>
          <p:nvPr/>
        </p:nvSpPr>
        <p:spPr>
          <a:xfrm>
            <a:off x="4531056" y="476250"/>
            <a:ext cx="7351726" cy="61043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2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ru-RU" sz="2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xmlns="" id="{8E9D1F1A-FB82-A450-012C-B33DC7AB537D}"/>
              </a:ext>
            </a:extLst>
          </p:cNvPr>
          <p:cNvGrpSpPr/>
          <p:nvPr/>
        </p:nvGrpSpPr>
        <p:grpSpPr>
          <a:xfrm>
            <a:off x="4880073" y="476250"/>
            <a:ext cx="6546655" cy="2855198"/>
            <a:chOff x="763211" y="663388"/>
            <a:chExt cx="2410294" cy="1167720"/>
          </a:xfrm>
          <a:effectLst/>
        </p:grpSpPr>
        <p:sp>
          <p:nvSpPr>
            <p:cNvPr id="10" name="Google Shape;82;p10">
              <a:extLst>
                <a:ext uri="{FF2B5EF4-FFF2-40B4-BE49-F238E27FC236}">
                  <a16:creationId xmlns:a16="http://schemas.microsoft.com/office/drawing/2014/main" xmlns="" id="{BAA19539-2D10-BFE5-6A26-21D43BA787E1}"/>
                </a:ext>
              </a:extLst>
            </p:cNvPr>
            <p:cNvSpPr/>
            <p:nvPr/>
          </p:nvSpPr>
          <p:spPr>
            <a:xfrm>
              <a:off x="763211" y="663388"/>
              <a:ext cx="2410294" cy="1167720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B5011742-03D5-7E9D-B577-5121EA17C990}"/>
                </a:ext>
              </a:extLst>
            </p:cNvPr>
            <p:cNvSpPr txBox="1"/>
            <p:nvPr/>
          </p:nvSpPr>
          <p:spPr>
            <a:xfrm>
              <a:off x="808275" y="733445"/>
              <a:ext cx="2279199" cy="10573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Цель:</a:t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/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Разработать симуляцию, моделирующую взаимодействие LLM-модели и виртуальных агентов, которые имеют различные внутренние параметры.</a:t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/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Управляемые агенты должны взаимодействовать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друг с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другом и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 окружающей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средой,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стараясь удовлетворить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свои потребности. </a:t>
              </a:r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4935708" y="3718485"/>
            <a:ext cx="6799092" cy="2656329"/>
            <a:chOff x="763212" y="663388"/>
            <a:chExt cx="2410293" cy="1167720"/>
          </a:xfrm>
        </p:grpSpPr>
        <p:sp>
          <p:nvSpPr>
            <p:cNvPr id="15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796479" y="817547"/>
              <a:ext cx="2331138" cy="8929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Задачи:</a:t>
              </a:r>
            </a:p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Создание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сцены с окружающим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миром;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Создание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персонажей с различными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характеристиками;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Интеграция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больших языковых моделей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 движок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через </a:t>
              </a:r>
              <a:r>
                <a:rPr lang="en-US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REST </a:t>
              </a:r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API;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инхронизация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действий виртуальных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агентов;</a:t>
              </a:r>
              <a:endParaRPr lang="en-US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5.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Оценка эффективности </a:t>
              </a:r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490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1595" y="19050"/>
            <a:ext cx="6819900" cy="6838950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113360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388" y="1032693"/>
            <a:ext cx="5171573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Актуальность</a:t>
            </a:r>
            <a:endParaRPr lang="ru-RU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366642" y="2991560"/>
            <a:ext cx="5736611" cy="507318"/>
            <a:chOff x="762431" y="2991560"/>
            <a:chExt cx="4830647" cy="507318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991560"/>
              <a:ext cx="4830647" cy="5073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является мощным и универсальным </a:t>
              </a:r>
              <a:r>
                <a:rPr lang="ru-RU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инструментом, позволяющим сократить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код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368914" y="3647313"/>
            <a:ext cx="5736611" cy="728917"/>
            <a:chOff x="762431" y="2880762"/>
            <a:chExt cx="4830647" cy="728917"/>
          </a:xfrm>
        </p:grpSpPr>
        <p:cxnSp>
          <p:nvCxnSpPr>
            <p:cNvPr id="23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880762"/>
              <a:ext cx="4830647" cy="7289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На рынке</a:t>
              </a:r>
              <a:r>
                <a:rPr lang="ru-RU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Epic Game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MarketPlace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представлено мало решений (особенно бесплатных)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для интеграции различных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 движок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Unreal Engine 5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371186" y="4400018"/>
            <a:ext cx="5736611" cy="756617"/>
            <a:chOff x="762431" y="2866912"/>
            <a:chExt cx="4830647" cy="756617"/>
          </a:xfrm>
        </p:grpSpPr>
        <p:cxnSp>
          <p:nvCxnSpPr>
            <p:cNvPr id="26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866912"/>
              <a:ext cx="4830647" cy="7566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 настоящий момент решения на базе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занимаются в основном генерацией текста, реплик,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картинок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анимированных </a:t>
              </a:r>
              <a:r>
                <a:rPr lang="ru-RU" sz="1600" dirty="0" err="1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аватаров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</a:t>
              </a:r>
              <a:r>
                <a:rPr lang="en-US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NVIDIA </a:t>
              </a:r>
              <a:r>
                <a:rPr lang="en-US" sz="16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ACE)</a:t>
              </a:r>
              <a:endPara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3425" y="3324622"/>
            <a:ext cx="997632" cy="21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25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9;p3">
            <a:extLst>
              <a:ext uri="{FF2B5EF4-FFF2-40B4-BE49-F238E27FC236}">
                <a16:creationId xmlns:a16="http://schemas.microsoft.com/office/drawing/2014/main" xmlns="" id="{E5C486A2-04A2-FE8E-F9BF-1BAAD01B0E36}"/>
              </a:ext>
            </a:extLst>
          </p:cNvPr>
          <p:cNvSpPr txBox="1"/>
          <p:nvPr/>
        </p:nvSpPr>
        <p:spPr>
          <a:xfrm>
            <a:off x="513723" y="280049"/>
            <a:ext cx="4988579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Компьютерный (виртуальный) агент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FAE6AA95-D20D-C49A-B505-7B2FF15C0D37}"/>
              </a:ext>
            </a:extLst>
          </p:cNvPr>
          <p:cNvSpPr/>
          <p:nvPr/>
        </p:nvSpPr>
        <p:spPr>
          <a:xfrm>
            <a:off x="0" y="1449539"/>
            <a:ext cx="7516906" cy="1594534"/>
          </a:xfrm>
          <a:prstGeom prst="rect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C5446DE0-DE9B-A397-DB23-C4DE72FA926B}"/>
              </a:ext>
            </a:extLst>
          </p:cNvPr>
          <p:cNvSpPr txBox="1"/>
          <p:nvPr/>
        </p:nvSpPr>
        <p:spPr>
          <a:xfrm>
            <a:off x="330834" y="1526750"/>
            <a:ext cx="7066253" cy="123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200" spc="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</a:t>
            </a:r>
            <a:endParaRPr lang="en-US" sz="1200" spc="2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500"/>
              </a:spcBef>
            </a:pPr>
            <a:r>
              <a:rPr lang="ru-RU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Компьютерный </a:t>
            </a:r>
            <a:r>
              <a:rPr lang="ru-R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агент </a:t>
            </a:r>
            <a:r>
              <a:rPr lang="ru-RU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это </a:t>
            </a:r>
            <a:r>
              <a:rPr lang="ru-R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автономная </a:t>
            </a:r>
            <a:r>
              <a:rPr lang="ru-RU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сущность, которая действует в окружающей среде и наблюдает за ней.</a:t>
            </a:r>
            <a:endParaRPr lang="ru-RU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xmlns="" id="{DAD2F35E-5352-8204-310C-75813E8780B3}"/>
              </a:ext>
            </a:extLst>
          </p:cNvPr>
          <p:cNvSpPr txBox="1"/>
          <p:nvPr/>
        </p:nvSpPr>
        <p:spPr>
          <a:xfrm>
            <a:off x="513723" y="3429000"/>
            <a:ext cx="2539194" cy="991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Агент ставит цели и принимает решения исходя из состояния внутренних и внешних </a:t>
            </a:r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параметров.</a:t>
            </a:r>
            <a:endParaRPr lang="ru-RU" sz="1400" spc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14">
            <a:extLst>
              <a:ext uri="{FF2B5EF4-FFF2-40B4-BE49-F238E27FC236}">
                <a16:creationId xmlns:a16="http://schemas.microsoft.com/office/drawing/2014/main" xmlns="" id="{EFA30C74-5CD8-83D5-BEBE-4470B4ECF272}"/>
              </a:ext>
            </a:extLst>
          </p:cNvPr>
          <p:cNvGrpSpPr/>
          <p:nvPr/>
        </p:nvGrpSpPr>
        <p:grpSpPr>
          <a:xfrm>
            <a:off x="8009966" y="0"/>
            <a:ext cx="4182034" cy="6858000"/>
            <a:chOff x="5474881" y="152400"/>
            <a:chExt cx="7458762" cy="6591300"/>
          </a:xfrm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xmlns="" id="{537C1339-FCBC-D84B-E36A-FFE5572CBE91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Подзаголовок 2">
              <a:extLst>
                <a:ext uri="{FF2B5EF4-FFF2-40B4-BE49-F238E27FC236}">
                  <a16:creationId xmlns:a16="http://schemas.microsoft.com/office/drawing/2014/main" xmlns="" id="{73073076-46AF-EFFA-99FF-C6156496F8A3}"/>
                </a:ext>
              </a:extLst>
            </p:cNvPr>
            <p:cNvSpPr txBox="1">
              <a:spLocks/>
            </p:cNvSpPr>
            <p:nvPr/>
          </p:nvSpPr>
          <p:spPr>
            <a:xfrm>
              <a:off x="6641892" y="2820276"/>
              <a:ext cx="5507460" cy="196633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Скругленный прямоугольник 6"/>
          <p:cNvSpPr/>
          <p:nvPr/>
        </p:nvSpPr>
        <p:spPr>
          <a:xfrm>
            <a:off x="8171234" y="438150"/>
            <a:ext cx="3849316" cy="108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Google Shape;69;p3">
            <a:extLst>
              <a:ext uri="{FF2B5EF4-FFF2-40B4-BE49-F238E27FC236}">
                <a16:creationId xmlns:a16="http://schemas.microsoft.com/office/drawing/2014/main" xmlns="" id="{E5C486A2-04A2-FE8E-F9BF-1BAAD01B0E36}"/>
              </a:ext>
            </a:extLst>
          </p:cNvPr>
          <p:cNvSpPr txBox="1"/>
          <p:nvPr/>
        </p:nvSpPr>
        <p:spPr>
          <a:xfrm>
            <a:off x="8171235" y="745634"/>
            <a:ext cx="384931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Внешняя среда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8171236" y="2272384"/>
            <a:ext cx="3849315" cy="352551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Стрелка вверх 12"/>
          <p:cNvSpPr/>
          <p:nvPr/>
        </p:nvSpPr>
        <p:spPr>
          <a:xfrm rot="10800000">
            <a:off x="8668274" y="1361503"/>
            <a:ext cx="334940" cy="120679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Стрелка вверх 14"/>
          <p:cNvSpPr/>
          <p:nvPr/>
        </p:nvSpPr>
        <p:spPr>
          <a:xfrm>
            <a:off x="11063532" y="1371028"/>
            <a:ext cx="334940" cy="120679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8307964" y="2603212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Датчики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10704659" y="2603963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Действие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Стрелка вверх 17"/>
          <p:cNvSpPr/>
          <p:nvPr/>
        </p:nvSpPr>
        <p:spPr>
          <a:xfrm rot="10800000">
            <a:off x="8668274" y="2965985"/>
            <a:ext cx="334940" cy="605889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8348733" y="3590925"/>
            <a:ext cx="1047599" cy="647983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Состояние внешней среды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9501753" y="4863847"/>
            <a:ext cx="1047599" cy="647983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Внутреннее состояние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10704658" y="3571874"/>
            <a:ext cx="1047599" cy="647983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Цели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Стрелка вверх 21"/>
          <p:cNvSpPr/>
          <p:nvPr/>
        </p:nvSpPr>
        <p:spPr>
          <a:xfrm>
            <a:off x="11060987" y="2953440"/>
            <a:ext cx="334940" cy="605889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Стрелка вверх 22"/>
          <p:cNvSpPr/>
          <p:nvPr/>
        </p:nvSpPr>
        <p:spPr>
          <a:xfrm rot="5400000">
            <a:off x="9887293" y="3265021"/>
            <a:ext cx="334940" cy="1299792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6" name="Соединительная линия уступом 25"/>
          <p:cNvCxnSpPr>
            <a:stCxn id="20" idx="3"/>
            <a:endCxn id="21" idx="2"/>
          </p:cNvCxnSpPr>
          <p:nvPr/>
        </p:nvCxnSpPr>
        <p:spPr>
          <a:xfrm flipV="1">
            <a:off x="10549352" y="4219857"/>
            <a:ext cx="679106" cy="967982"/>
          </a:xfrm>
          <a:prstGeom prst="bentConnector2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Соединительная линия уступом 33"/>
          <p:cNvCxnSpPr>
            <a:stCxn id="19" idx="2"/>
            <a:endCxn id="20" idx="1"/>
          </p:cNvCxnSpPr>
          <p:nvPr/>
        </p:nvCxnSpPr>
        <p:spPr>
          <a:xfrm rot="16200000" flipH="1">
            <a:off x="8712678" y="4398763"/>
            <a:ext cx="948931" cy="629220"/>
          </a:xfrm>
          <a:prstGeom prst="bentConnector2">
            <a:avLst/>
          </a:prstGeom>
          <a:ln w="1270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8348733" y="6207277"/>
            <a:ext cx="3671818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Схема агента с простым поведением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69;p3">
            <a:extLst>
              <a:ext uri="{FF2B5EF4-FFF2-40B4-BE49-F238E27FC236}">
                <a16:creationId xmlns:a16="http://schemas.microsoft.com/office/drawing/2014/main" xmlns="" id="{417490E3-71ED-04F9-7B4D-B6735675F4F8}"/>
              </a:ext>
            </a:extLst>
          </p:cNvPr>
          <p:cNvSpPr txBox="1"/>
          <p:nvPr/>
        </p:nvSpPr>
        <p:spPr>
          <a:xfrm>
            <a:off x="3707246" y="3431511"/>
            <a:ext cx="3648147" cy="123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Arial" panose="020B0604020202020204" pitchFamily="34" charset="0"/>
                <a:cs typeface="Arial" panose="020B0604020202020204" pitchFamily="34" charset="0"/>
              </a:rPr>
              <a:t>Об интеллектуальности агента можно говорить, если он взаимодействует с окружающей средой примерно так же, как действовал бы </a:t>
            </a:r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человек.</a:t>
            </a:r>
            <a:endParaRPr lang="ru-RU" sz="1400" spc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400" spc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2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9;p3">
            <a:extLst>
              <a:ext uri="{FF2B5EF4-FFF2-40B4-BE49-F238E27FC236}">
                <a16:creationId xmlns:a16="http://schemas.microsoft.com/office/drawing/2014/main" xmlns="" id="{E5C486A2-04A2-FE8E-F9BF-1BAAD01B0E36}"/>
              </a:ext>
            </a:extLst>
          </p:cNvPr>
          <p:cNvSpPr txBox="1"/>
          <p:nvPr/>
        </p:nvSpPr>
        <p:spPr>
          <a:xfrm>
            <a:off x="513723" y="280049"/>
            <a:ext cx="561577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Большая языковая модель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FAE6AA95-D20D-C49A-B505-7B2FF15C0D37}"/>
              </a:ext>
            </a:extLst>
          </p:cNvPr>
          <p:cNvSpPr/>
          <p:nvPr/>
        </p:nvSpPr>
        <p:spPr>
          <a:xfrm>
            <a:off x="0" y="1449539"/>
            <a:ext cx="7516906" cy="1594534"/>
          </a:xfrm>
          <a:prstGeom prst="rect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C5446DE0-DE9B-A397-DB23-C4DE72FA926B}"/>
              </a:ext>
            </a:extLst>
          </p:cNvPr>
          <p:cNvSpPr txBox="1"/>
          <p:nvPr/>
        </p:nvSpPr>
        <p:spPr>
          <a:xfrm>
            <a:off x="120580" y="1472696"/>
            <a:ext cx="7396325" cy="1409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200" spc="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</a:t>
            </a:r>
            <a:endParaRPr lang="en-US" sz="1200" spc="2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500"/>
              </a:spcBef>
            </a:pPr>
            <a:r>
              <a:rPr lang="ru-RU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Большая языковая модель (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 language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model, LLM)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это нейросеть с огромным числом весовых коэффициентов (параметров), обученная на большом количестве текста.</a:t>
            </a:r>
            <a:endParaRPr lang="ru-RU" sz="16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14">
            <a:extLst>
              <a:ext uri="{FF2B5EF4-FFF2-40B4-BE49-F238E27FC236}">
                <a16:creationId xmlns:a16="http://schemas.microsoft.com/office/drawing/2014/main" xmlns="" id="{EFA30C74-5CD8-83D5-BEBE-4470B4ECF272}"/>
              </a:ext>
            </a:extLst>
          </p:cNvPr>
          <p:cNvGrpSpPr/>
          <p:nvPr/>
        </p:nvGrpSpPr>
        <p:grpSpPr>
          <a:xfrm>
            <a:off x="8021939" y="0"/>
            <a:ext cx="4182035" cy="6858001"/>
            <a:chOff x="5474881" y="152400"/>
            <a:chExt cx="7458762" cy="6591300"/>
          </a:xfrm>
          <a:solidFill>
            <a:schemeClr val="bg1"/>
          </a:solidFill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xmlns="" id="{537C1339-FCBC-D84B-E36A-FFE5572CBE91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grpFill/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Подзаголовок 2">
              <a:extLst>
                <a:ext uri="{FF2B5EF4-FFF2-40B4-BE49-F238E27FC236}">
                  <a16:creationId xmlns:a16="http://schemas.microsoft.com/office/drawing/2014/main" xmlns="" id="{73073076-46AF-EFFA-99FF-C6156496F8A3}"/>
                </a:ext>
              </a:extLst>
            </p:cNvPr>
            <p:cNvSpPr txBox="1">
              <a:spLocks/>
            </p:cNvSpPr>
            <p:nvPr/>
          </p:nvSpPr>
          <p:spPr>
            <a:xfrm>
              <a:off x="6641892" y="2820276"/>
              <a:ext cx="5507460" cy="1966335"/>
            </a:xfrm>
            <a:prstGeom prst="rect">
              <a:avLst/>
            </a:prstGeom>
            <a:grpFill/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Google Shape;69;p3">
            <a:extLst>
              <a:ext uri="{FF2B5EF4-FFF2-40B4-BE49-F238E27FC236}">
                <a16:creationId xmlns:a16="http://schemas.microsoft.com/office/drawing/2014/main" xmlns="" id="{417490E3-71ED-04F9-7B4D-B6735675F4F8}"/>
              </a:ext>
            </a:extLst>
          </p:cNvPr>
          <p:cNvSpPr txBox="1"/>
          <p:nvPr/>
        </p:nvSpPr>
        <p:spPr>
          <a:xfrm>
            <a:off x="1908229" y="3568438"/>
            <a:ext cx="4711646" cy="49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Arial" panose="020B0604020202020204" pitchFamily="34" charset="0"/>
                <a:cs typeface="Arial" panose="020B0604020202020204" pitchFamily="34" charset="0"/>
              </a:rPr>
              <a:t>Считается, что языковая модель является </a:t>
            </a:r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большой</a:t>
            </a:r>
            <a:r>
              <a:rPr lang="en-US" sz="1400" spc="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spc="0" dirty="0">
                <a:latin typeface="Arial" panose="020B0604020202020204" pitchFamily="34" charset="0"/>
                <a:cs typeface="Arial" panose="020B0604020202020204" pitchFamily="34" charset="0"/>
              </a:rPr>
              <a:t>если содержит больше одного миллиарда </a:t>
            </a:r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параметров.</a:t>
            </a:r>
            <a:endParaRPr lang="ru-RU" sz="1400" spc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Exploring the Potential Benefits of GPT-4's New Capabilities for Product  Manage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0250" y="265272"/>
            <a:ext cx="1834308" cy="1376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oogle launches its long-awaited LLM, Gemini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3451" y="265272"/>
            <a:ext cx="1820470" cy="136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6 Best Open-Source Large Language Models (2024)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65" t="21393" r="17794" b="25489"/>
          <a:stretch/>
        </p:blipFill>
        <p:spPr bwMode="auto">
          <a:xfrm>
            <a:off x="8121726" y="3617712"/>
            <a:ext cx="1868995" cy="854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emotron-4 340B Reward and Instruct Models - Enterprise GPT-4 Alternativ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5" r="5513" b="30486"/>
          <a:stretch/>
        </p:blipFill>
        <p:spPr bwMode="auto">
          <a:xfrm>
            <a:off x="8776524" y="5105743"/>
            <a:ext cx="2672862" cy="1191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BLOOM: Open Source AI Language Model Now Availabl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0508" y="3666640"/>
            <a:ext cx="1996843" cy="762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61601" y="1875608"/>
            <a:ext cx="1102707" cy="144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30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3893676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319790" y="663547"/>
            <a:ext cx="3317713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работы </a:t>
            </a:r>
            <a:r>
              <a:rPr lang="en-US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333875" y="874615"/>
            <a:ext cx="669607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Модель получает на вход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текстовый запрос, который разбивается на «токены».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Модель анализирует информацию и подбирает ещё один токен.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Полученный текст снова подаётся на вход модели.</a:t>
            </a:r>
            <a:b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Так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получается «разумное продолжение» на основе изначального запроса. 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пользователя это выглядит как ответ, который имеет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смысл.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9000784-1949-B165-CBB8-EEC10170CA37}"/>
              </a:ext>
            </a:extLst>
          </p:cNvPr>
          <p:cNvSpPr txBox="1"/>
          <p:nvPr/>
        </p:nvSpPr>
        <p:spPr>
          <a:xfrm>
            <a:off x="319790" y="1472948"/>
            <a:ext cx="2943279" cy="15696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Токен</a:t>
            </a:r>
            <a:b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6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</a:t>
            </a:r>
            <a:r>
              <a:rPr lang="ru-RU" sz="1600" dirty="0" smtClean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 </a:t>
            </a:r>
            <a:r>
              <a:rPr lang="ru-RU" sz="16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самая маленькая единица текста, например слово или знак препинания.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9000784-1949-B165-CBB8-EEC10170CA37}"/>
              </a:ext>
            </a:extLst>
          </p:cNvPr>
          <p:cNvSpPr txBox="1"/>
          <p:nvPr/>
        </p:nvSpPr>
        <p:spPr>
          <a:xfrm>
            <a:off x="238303" y="3824436"/>
            <a:ext cx="3480685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Для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английского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языка 1000 токенов в среднем равны 750 словам. </a:t>
            </a:r>
            <a:endParaRPr lang="ru-RU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56818" y="4654877"/>
            <a:ext cx="35621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Для русского языка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1000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токенов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это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около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375 слов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6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8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3918796" y="1"/>
            <a:ext cx="8273204" cy="684392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-1" y="1"/>
            <a:ext cx="3905251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43700" y="669812"/>
            <a:ext cx="3817848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Механизм в</a:t>
            </a: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заимодействия с </a:t>
            </a:r>
            <a:r>
              <a:rPr lang="en-US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61925" y="1759461"/>
            <a:ext cx="390525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ru-RU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Representational State Transfe</a:t>
            </a:r>
            <a:r>
              <a:rPr lang="en-US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</a:t>
            </a:r>
            <a:r>
              <a:rPr lang="ru-RU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(</a:t>
            </a:r>
            <a:r>
              <a:rPr lang="en-US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REST</a:t>
            </a:r>
            <a:r>
              <a:rPr lang="ru-RU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 – </a:t>
            </a:r>
            <a:r>
              <a:rPr lang="ru-RU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архитектурные</a:t>
            </a:r>
            <a:r>
              <a:rPr lang="ru-RU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рекомендации </a:t>
            </a:r>
            <a:r>
              <a:rPr lang="ru-RU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по </a:t>
            </a:r>
            <a:r>
              <a:rPr lang="ru-RU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взаимодействию компонентов распределённого приложения в сети.</a:t>
            </a:r>
            <a:endParaRPr lang="ru-RU" sz="16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61923" y="3337102"/>
            <a:ext cx="390525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Application protocol interface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(API)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– 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описание способов взаимодействия одной компьютерной программы с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другим</a:t>
            </a:r>
            <a:r>
              <a:rPr lang="ru-RU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и.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4257676" y="4524375"/>
            <a:ext cx="2362200" cy="199072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4767261" y="5165794"/>
            <a:ext cx="14478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LLM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8577259" y="371476"/>
            <a:ext cx="3424241" cy="614362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8967788" y="469151"/>
            <a:ext cx="29527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Unreal Engine</a:t>
            </a:r>
            <a:endParaRPr lang="ru-RU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Блок-схема: узел 9"/>
          <p:cNvSpPr/>
          <p:nvPr/>
        </p:nvSpPr>
        <p:spPr>
          <a:xfrm>
            <a:off x="9286874" y="4733925"/>
            <a:ext cx="1552575" cy="142875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Spawner</a:t>
            </a:r>
            <a:endParaRPr lang="ru-RU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9605954" y="5280830"/>
            <a:ext cx="924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VaRest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9424986" y="3719721"/>
            <a:ext cx="1595439" cy="584775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ru-RU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агент 1</a:t>
            </a:r>
            <a:endParaRPr lang="ru-RU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Стрелка вверх 24"/>
          <p:cNvSpPr/>
          <p:nvPr/>
        </p:nvSpPr>
        <p:spPr>
          <a:xfrm rot="5400000">
            <a:off x="7785905" y="4114801"/>
            <a:ext cx="334940" cy="2666998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6" name="Соединительная линия уступом 25"/>
          <p:cNvCxnSpPr>
            <a:stCxn id="10" idx="1"/>
          </p:cNvCxnSpPr>
          <p:nvPr/>
        </p:nvCxnSpPr>
        <p:spPr>
          <a:xfrm rot="16200000" flipV="1">
            <a:off x="7953291" y="3382209"/>
            <a:ext cx="3042171" cy="79734"/>
          </a:xfrm>
          <a:prstGeom prst="bentConnector4">
            <a:avLst>
              <a:gd name="adj1" fmla="val -512"/>
              <a:gd name="adj2" fmla="val 619647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Стрелка вверх 26"/>
          <p:cNvSpPr/>
          <p:nvPr/>
        </p:nvSpPr>
        <p:spPr>
          <a:xfrm rot="16200000">
            <a:off x="7785904" y="4732320"/>
            <a:ext cx="334940" cy="2667000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Прямоугольник 34"/>
          <p:cNvSpPr/>
          <p:nvPr/>
        </p:nvSpPr>
        <p:spPr>
          <a:xfrm rot="16200000">
            <a:off x="6455929" y="3065874"/>
            <a:ext cx="46002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сообщение модели в формате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JSON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6" name="Соединительная линия уступом 35"/>
          <p:cNvCxnSpPr/>
          <p:nvPr/>
        </p:nvCxnSpPr>
        <p:spPr>
          <a:xfrm flipV="1">
            <a:off x="9006308" y="2942763"/>
            <a:ext cx="418677" cy="140137"/>
          </a:xfrm>
          <a:prstGeom prst="bentConnector3">
            <a:avLst>
              <a:gd name="adj1" fmla="val -5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Соединительная линия уступом 39"/>
          <p:cNvCxnSpPr>
            <a:endCxn id="22" idx="1"/>
          </p:cNvCxnSpPr>
          <p:nvPr/>
        </p:nvCxnSpPr>
        <p:spPr>
          <a:xfrm>
            <a:off x="8925342" y="4012108"/>
            <a:ext cx="499644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Соединительная линия уступом 42"/>
          <p:cNvCxnSpPr>
            <a:endCxn id="10" idx="7"/>
          </p:cNvCxnSpPr>
          <p:nvPr/>
        </p:nvCxnSpPr>
        <p:spPr>
          <a:xfrm rot="5400000">
            <a:off x="9523768" y="2989301"/>
            <a:ext cx="3042173" cy="865547"/>
          </a:xfrm>
          <a:prstGeom prst="bentConnector3">
            <a:avLst>
              <a:gd name="adj1" fmla="val 100096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Прямоугольник 50"/>
          <p:cNvSpPr/>
          <p:nvPr/>
        </p:nvSpPr>
        <p:spPr>
          <a:xfrm>
            <a:off x="6648362" y="5005157"/>
            <a:ext cx="19145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ответ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Прямоугольник 51"/>
          <p:cNvSpPr/>
          <p:nvPr/>
        </p:nvSpPr>
        <p:spPr>
          <a:xfrm>
            <a:off x="6658153" y="5605863"/>
            <a:ext cx="19145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запрос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2" name="Прямая соединительная линия 61"/>
          <p:cNvCxnSpPr/>
          <p:nvPr/>
        </p:nvCxnSpPr>
        <p:spPr>
          <a:xfrm>
            <a:off x="11029948" y="4012108"/>
            <a:ext cx="42862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Прямоугольник 62"/>
          <p:cNvSpPr/>
          <p:nvPr/>
        </p:nvSpPr>
        <p:spPr>
          <a:xfrm rot="16200000">
            <a:off x="10540998" y="3252799"/>
            <a:ext cx="21927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состояние агентов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Прямоугольник 69"/>
          <p:cNvSpPr/>
          <p:nvPr/>
        </p:nvSpPr>
        <p:spPr>
          <a:xfrm>
            <a:off x="3962498" y="607754"/>
            <a:ext cx="39052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За запуск локальных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LLM</a:t>
            </a:r>
            <a:r>
              <a:rPr lang="ru-RU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отвечает кроссплатформенное приложение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Ollama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https://private-user-images.githubusercontent.com/3325447/254932576-0d0b44e2-8f4a-4e99-9b52-a5c1c741c8f7.png?jwt=eyJhbGciOiJIUzI1NiIsInR5cCI6IkpXVCJ9.eyJpc3MiOiJnaXRodWIuY29tIiwiYXVkIjoicmF3LmdpdGh1YnVzZXJjb250ZW50LmNvbSIsImtleSI6ImtleTUiLCJleHAiOjE3MTg4MTY5MzcsIm5iZiI6MTcxODgxNjYzNywicGF0aCI6Ii8zMzI1NDQ3LzI1NDkzMjU3Ni0wZDBiNDRlMi04ZjRhLTRlOTktOWI1Mi1hNWMxYzc0MWM4ZjcucG5nP1gtQW16LUFsZ29yaXRobT1BV1M0LUhNQUMtU0hBMjU2JlgtQW16LUNyZWRlbnRpYWw9QUtJQVZDT0RZTFNBNTNQUUs0WkElMkYyMDI0MDYxOSUyRnVzLWVhc3QtMSUyRnMzJTJGYXdzNF9yZXF1ZXN0JlgtQW16LURhdGU9MjAyNDA2MTlUMTcwMzU3WiZYLUFtei1FeHBpcmVzPTMwMCZYLUFtei1TaWduYXR1cmU9OTQ3ZDgzYjFkMjczNmYyOWE4OWM0NjlmY2M0ZGY0NjVlMWQzMGUwZTU1OTgwOTA1YjZiNDRmNjc1ZmZmNzFjNyZYLUFtei1TaWduZWRIZWFkZXJzPWhvc3QmYWN0b3JfaWQ9MCZrZXlfaWQ9MCZyZXBvX2lkPTAifQ.8iFTGuJTigs2MIRjEqtmmutKYjG0MQuxp2RJER625R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316" y="1438751"/>
            <a:ext cx="1300167" cy="1300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Прямоугольник 77"/>
          <p:cNvSpPr/>
          <p:nvPr/>
        </p:nvSpPr>
        <p:spPr>
          <a:xfrm>
            <a:off x="9444036" y="2662446"/>
            <a:ext cx="1595439" cy="584775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ru-RU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агент 2</a:t>
            </a:r>
            <a:endParaRPr lang="ru-RU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9" name="Прямая соединительная линия 78"/>
          <p:cNvCxnSpPr/>
          <p:nvPr/>
        </p:nvCxnSpPr>
        <p:spPr>
          <a:xfrm>
            <a:off x="11048998" y="2954833"/>
            <a:ext cx="42862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Прямоугольник 79"/>
          <p:cNvSpPr/>
          <p:nvPr/>
        </p:nvSpPr>
        <p:spPr>
          <a:xfrm>
            <a:off x="9444036" y="1605171"/>
            <a:ext cx="1595439" cy="584775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ru-RU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агент </a:t>
            </a:r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</a:t>
            </a:r>
            <a:endParaRPr lang="ru-RU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3" name="Прямая соединительная линия 82"/>
          <p:cNvCxnSpPr/>
          <p:nvPr/>
        </p:nvCxnSpPr>
        <p:spPr>
          <a:xfrm>
            <a:off x="11053759" y="1903073"/>
            <a:ext cx="42862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Соединительная линия уступом 83"/>
          <p:cNvCxnSpPr/>
          <p:nvPr/>
        </p:nvCxnSpPr>
        <p:spPr>
          <a:xfrm flipV="1">
            <a:off x="9015833" y="2403493"/>
            <a:ext cx="418677" cy="140137"/>
          </a:xfrm>
          <a:prstGeom prst="bentConnector3">
            <a:avLst>
              <a:gd name="adj1" fmla="val -5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Прямая соединительная линия 84"/>
          <p:cNvCxnSpPr/>
          <p:nvPr/>
        </p:nvCxnSpPr>
        <p:spPr>
          <a:xfrm>
            <a:off x="11048998" y="2432788"/>
            <a:ext cx="42862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Прямоугольник 85"/>
          <p:cNvSpPr/>
          <p:nvPr/>
        </p:nvSpPr>
        <p:spPr>
          <a:xfrm>
            <a:off x="9585302" y="2088834"/>
            <a:ext cx="12748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   .   .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0" name="Прямоугольник 89"/>
          <p:cNvSpPr/>
          <p:nvPr/>
        </p:nvSpPr>
        <p:spPr>
          <a:xfrm>
            <a:off x="158467" y="4613384"/>
            <a:ext cx="36698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VaRest</a:t>
            </a:r>
            <a:r>
              <a:rPr lang="ru-RU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–</a:t>
            </a:r>
            <a:r>
              <a:rPr lang="ru-RU" sz="16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это open-source плагин к движку Unreal </a:t>
            </a:r>
            <a:r>
              <a:rPr lang="ru-RU" sz="16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Engine </a:t>
            </a:r>
            <a:r>
              <a:rPr lang="ru-RU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обеспечения REST коммуникаций между клиентом и </a:t>
            </a:r>
            <a:r>
              <a:rPr lang="ru-RU" sz="16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сервером.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57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189" y="0"/>
            <a:ext cx="7273636" cy="6858000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500" y="2120717"/>
            <a:ext cx="5886449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симуляции</a:t>
            </a:r>
            <a:endParaRPr lang="ru-RU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271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3443890" y="-3557"/>
            <a:ext cx="8748110" cy="684392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3443890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-64998" y="669812"/>
            <a:ext cx="357388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поля</a:t>
            </a:r>
            <a:b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симуляции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59896" y="1828581"/>
            <a:ext cx="308813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Инстансинг геометрии (дублирование геометрии) – подход, позволяющий отрисовывать множество копий одного и того же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3d-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объекта за один проход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786" y="2110712"/>
            <a:ext cx="3101686" cy="2199620"/>
          </a:xfrm>
          <a:prstGeom prst="rect">
            <a:avLst/>
          </a:prstGeom>
        </p:spPr>
      </p:pic>
      <p:sp>
        <p:nvSpPr>
          <p:cNvPr id="12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3603786" y="4472061"/>
            <a:ext cx="3243330" cy="766689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Все различные биомы</a:t>
            </a:r>
            <a:b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(Пустыня, лес, равнина, гнездо крокодила, вода, снежная область)</a:t>
            </a:r>
            <a:endParaRPr lang="ru-RU" sz="105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7810500" y="5970287"/>
            <a:ext cx="3893676" cy="560481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 поля в виде континента Африки</a:t>
            </a:r>
            <a:endParaRPr lang="ru-RU" sz="105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8759" y="212723"/>
            <a:ext cx="5077367" cy="556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56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23445</TotalTime>
  <Words>1621</Words>
  <Application>Microsoft Office PowerPoint</Application>
  <PresentationFormat>Широкоэкранный</PresentationFormat>
  <Paragraphs>133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2" baseType="lpstr">
      <vt:lpstr>Roboto</vt:lpstr>
      <vt:lpstr>ALS Sector Regular</vt:lpstr>
      <vt:lpstr>Times New Roman</vt:lpstr>
      <vt:lpstr>Calibri Light</vt:lpstr>
      <vt:lpstr>Arial</vt:lpstr>
      <vt:lpstr>Roboto Medium</vt:lpstr>
      <vt:lpstr>Calibri</vt:lpstr>
      <vt:lpstr>Тема Office</vt:lpstr>
      <vt:lpstr>Презентация PowerPoint</vt:lpstr>
      <vt:lpstr>Цель и задачи</vt:lpstr>
      <vt:lpstr>Актуальность</vt:lpstr>
      <vt:lpstr>Презентация PowerPoint</vt:lpstr>
      <vt:lpstr>Презентация PowerPoint</vt:lpstr>
      <vt:lpstr>Презентация PowerPoint</vt:lpstr>
      <vt:lpstr>Презентация PowerPoint</vt:lpstr>
      <vt:lpstr>Создание симуляции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Учетная запись Майкрософт</cp:lastModifiedBy>
  <cp:revision>123</cp:revision>
  <cp:lastPrinted>2024-06-19T22:21:49Z</cp:lastPrinted>
  <dcterms:created xsi:type="dcterms:W3CDTF">2022-04-18T20:35:07Z</dcterms:created>
  <dcterms:modified xsi:type="dcterms:W3CDTF">2024-06-19T22:25:18Z</dcterms:modified>
  <cp:category/>
</cp:coreProperties>
</file>

<file path=docProps/thumbnail.jpeg>
</file>